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5"/>
  </p:notesMasterIdLst>
  <p:handoutMasterIdLst>
    <p:handoutMasterId r:id="rId36"/>
  </p:handoutMasterIdLst>
  <p:sldIdLst>
    <p:sldId id="327" r:id="rId2"/>
    <p:sldId id="414" r:id="rId3"/>
    <p:sldId id="431" r:id="rId4"/>
    <p:sldId id="438" r:id="rId5"/>
    <p:sldId id="296" r:id="rId6"/>
    <p:sldId id="432" r:id="rId7"/>
    <p:sldId id="298" r:id="rId8"/>
    <p:sldId id="299" r:id="rId9"/>
    <p:sldId id="290" r:id="rId10"/>
    <p:sldId id="478" r:id="rId11"/>
    <p:sldId id="433" r:id="rId12"/>
    <p:sldId id="292" r:id="rId13"/>
    <p:sldId id="439" r:id="rId14"/>
    <p:sldId id="293" r:id="rId15"/>
    <p:sldId id="274" r:id="rId16"/>
    <p:sldId id="294" r:id="rId17"/>
    <p:sldId id="377" r:id="rId18"/>
    <p:sldId id="480" r:id="rId19"/>
    <p:sldId id="444" r:id="rId20"/>
    <p:sldId id="445" r:id="rId21"/>
    <p:sldId id="353" r:id="rId22"/>
    <p:sldId id="419" r:id="rId23"/>
    <p:sldId id="418" r:id="rId24"/>
    <p:sldId id="447" r:id="rId25"/>
    <p:sldId id="385" r:id="rId26"/>
    <p:sldId id="481" r:id="rId27"/>
    <p:sldId id="475" r:id="rId28"/>
    <p:sldId id="476" r:id="rId29"/>
    <p:sldId id="477" r:id="rId30"/>
    <p:sldId id="281" r:id="rId31"/>
    <p:sldId id="400" r:id="rId32"/>
    <p:sldId id="479" r:id="rId33"/>
    <p:sldId id="399" r:id="rId34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731"/>
    <a:srgbClr val="B15B63"/>
    <a:srgbClr val="61AB99"/>
    <a:srgbClr val="416826"/>
    <a:srgbClr val="EAA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5" autoAdjust="0"/>
    <p:restoredTop sz="92139" autoAdjust="0"/>
  </p:normalViewPr>
  <p:slideViewPr>
    <p:cSldViewPr>
      <p:cViewPr varScale="1">
        <p:scale>
          <a:sx n="151" d="100"/>
          <a:sy n="151" d="100"/>
        </p:scale>
        <p:origin x="348" y="132"/>
      </p:cViewPr>
      <p:guideLst>
        <p:guide orient="horz" pos="1620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36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1" y="0"/>
            <a:ext cx="2945024" cy="497126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A39D6EB2-CA3F-454A-850F-758312DEEDE3}" type="datetimeFigureOut">
              <a:rPr lang="en-AU" smtClean="0"/>
              <a:t>21/07/2019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689"/>
            <a:ext cx="2945024" cy="49712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1" y="9432689"/>
            <a:ext cx="2945024" cy="49712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5FD276DE-DE5F-4B39-A0E6-9836F9B96B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47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4283" cy="49657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7" y="1"/>
            <a:ext cx="2944283" cy="49657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2D7FB810-4A58-45C6-AA06-897F1B63F763}" type="datetimeFigureOut">
              <a:rPr lang="en-AU" smtClean="0"/>
              <a:t>21/07/2019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7"/>
            <a:ext cx="5435600" cy="4469130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3107"/>
            <a:ext cx="2944283" cy="49657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7" y="9433107"/>
            <a:ext cx="2944283" cy="49657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79C6702A-C797-4A86-8303-C6E25C9B34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328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702A-C797-4A86-8303-C6E25C9B343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024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076325"/>
            <a:ext cx="9575800" cy="5387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702A-C797-4A86-8303-C6E25C9B3433}" type="slidenum">
              <a:rPr lang="en-AU" smtClean="0"/>
              <a:t>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Table for Six</a:t>
            </a:r>
          </a:p>
        </p:txBody>
      </p:sp>
    </p:spTree>
    <p:extLst>
      <p:ext uri="{BB962C8B-B14F-4D97-AF65-F5344CB8AC3E}">
        <p14:creationId xmlns:p14="http://schemas.microsoft.com/office/powerpoint/2010/main" val="2892410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702A-C797-4A86-8303-C6E25C9B3433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1906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076325"/>
            <a:ext cx="9575800" cy="5387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702A-C797-4A86-8303-C6E25C9B3433}" type="slidenum">
              <a:rPr lang="en-AU" smtClean="0"/>
              <a:t>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Table for Six</a:t>
            </a:r>
          </a:p>
        </p:txBody>
      </p:sp>
    </p:spTree>
    <p:extLst>
      <p:ext uri="{BB962C8B-B14F-4D97-AF65-F5344CB8AC3E}">
        <p14:creationId xmlns:p14="http://schemas.microsoft.com/office/powerpoint/2010/main" val="4197898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702A-C797-4A86-8303-C6E25C9B3433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7988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702A-C797-4A86-8303-C6E25C9B3433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2017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702A-C797-4A86-8303-C6E25C9B3433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5875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702A-C797-4A86-8303-C6E25C9B3433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5545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702A-C797-4A86-8303-C6E25C9B3433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335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B87C4-7E33-4D22-8BE2-6C57860FC2D4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9802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B87C4-7E33-4D22-8BE2-6C57860FC2D4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930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702A-C797-4A86-8303-C6E25C9B343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873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702A-C797-4A86-8303-C6E25C9B343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7690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Stephen 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702A-C797-4A86-8303-C6E25C9B3433}" type="slidenum">
              <a:rPr lang="en-AU" smtClean="0"/>
              <a:t>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Table for Six</a:t>
            </a:r>
          </a:p>
        </p:txBody>
      </p:sp>
    </p:spTree>
    <p:extLst>
      <p:ext uri="{BB962C8B-B14F-4D97-AF65-F5344CB8AC3E}">
        <p14:creationId xmlns:p14="http://schemas.microsoft.com/office/powerpoint/2010/main" val="2881648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702A-C797-4A86-8303-C6E25C9B343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1227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076325"/>
            <a:ext cx="9575800" cy="5387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702A-C797-4A86-8303-C6E25C9B3433}" type="slidenum">
              <a:rPr lang="en-AU" smtClean="0"/>
              <a:t>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Table for Six</a:t>
            </a:r>
          </a:p>
        </p:txBody>
      </p:sp>
    </p:spTree>
    <p:extLst>
      <p:ext uri="{BB962C8B-B14F-4D97-AF65-F5344CB8AC3E}">
        <p14:creationId xmlns:p14="http://schemas.microsoft.com/office/powerpoint/2010/main" val="57186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702A-C797-4A86-8303-C6E25C9B3433}" type="slidenum">
              <a:rPr lang="en-AU" smtClean="0"/>
              <a:t>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Table for Six</a:t>
            </a:r>
          </a:p>
        </p:txBody>
      </p:sp>
    </p:spTree>
    <p:extLst>
      <p:ext uri="{BB962C8B-B14F-4D97-AF65-F5344CB8AC3E}">
        <p14:creationId xmlns:p14="http://schemas.microsoft.com/office/powerpoint/2010/main" val="3028220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1076325"/>
            <a:ext cx="9575800" cy="5387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change</a:t>
            </a:r>
            <a:r>
              <a:rPr lang="en-US" baseline="0" dirty="0"/>
              <a:t> focused question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702A-C797-4A86-8303-C6E25C9B3433}" type="slidenum">
              <a:rPr lang="en-AU" smtClean="0"/>
              <a:t>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Table for Six</a:t>
            </a:r>
          </a:p>
        </p:txBody>
      </p:sp>
    </p:spTree>
    <p:extLst>
      <p:ext uri="{BB962C8B-B14F-4D97-AF65-F5344CB8AC3E}">
        <p14:creationId xmlns:p14="http://schemas.microsoft.com/office/powerpoint/2010/main" val="1104889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Reiterate that you can hide behind the bricks.  Safety is paramount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702A-C797-4A86-8303-C6E25C9B3433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408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89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ild Time - 8 min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3" t="20185" r="10162" b="16482"/>
          <a:stretch/>
        </p:blipFill>
        <p:spPr>
          <a:xfrm>
            <a:off x="6172200" y="1752600"/>
            <a:ext cx="5486400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1109"/>
            <a:ext cx="5384800" cy="447419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7010400" y="181987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8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68300"/>
            <a:ext cx="992402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010400" y="181987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919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Exam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1109"/>
            <a:ext cx="5384800" cy="447419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53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52228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52228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675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015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1510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8547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8725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 seco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0637172" y="1962151"/>
            <a:ext cx="945259" cy="9335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30</a:t>
            </a:r>
          </a:p>
          <a:p>
            <a:r>
              <a:rPr lang="en-US" dirty="0">
                <a:solidFill>
                  <a:schemeClr val="tx1"/>
                </a:solidFill>
              </a:rPr>
              <a:t>seconds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017" r="39062" b="7454"/>
          <a:stretch/>
        </p:blipFill>
        <p:spPr>
          <a:xfrm>
            <a:off x="7188200" y="1962151"/>
            <a:ext cx="2946400" cy="3816350"/>
          </a:xfrm>
          <a:prstGeom prst="rect">
            <a:avLst/>
          </a:prstGeom>
        </p:spPr>
      </p:pic>
      <p:sp>
        <p:nvSpPr>
          <p:cNvPr id="9" name="Content Placeholder 1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637172" y="1962151"/>
            <a:ext cx="945259" cy="9335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30</a:t>
            </a:r>
          </a:p>
          <a:p>
            <a:r>
              <a:rPr lang="en-US" dirty="0">
                <a:solidFill>
                  <a:schemeClr val="tx1"/>
                </a:solidFill>
              </a:rPr>
              <a:t>seconds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017" r="39062" b="7454"/>
          <a:stretch/>
        </p:blipFill>
        <p:spPr>
          <a:xfrm>
            <a:off x="7188200" y="1962151"/>
            <a:ext cx="2946400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7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inute Bu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0682089" y="1962151"/>
            <a:ext cx="855427" cy="9335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1</a:t>
            </a:r>
          </a:p>
          <a:p>
            <a:r>
              <a:rPr lang="en-US" dirty="0">
                <a:solidFill>
                  <a:schemeClr val="tx1"/>
                </a:solidFill>
              </a:rPr>
              <a:t>minute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017" r="39062" b="7454"/>
          <a:stretch/>
        </p:blipFill>
        <p:spPr>
          <a:xfrm>
            <a:off x="7188200" y="1962151"/>
            <a:ext cx="2946400" cy="3816350"/>
          </a:xfrm>
          <a:prstGeom prst="rect">
            <a:avLst/>
          </a:prstGeom>
        </p:spPr>
      </p:pic>
      <p:sp>
        <p:nvSpPr>
          <p:cNvPr id="10" name="Content Placeholder 1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82089" y="1962151"/>
            <a:ext cx="855427" cy="9335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1</a:t>
            </a:r>
          </a:p>
          <a:p>
            <a:r>
              <a:rPr lang="en-US" dirty="0">
                <a:solidFill>
                  <a:schemeClr val="tx1"/>
                </a:solidFill>
              </a:rPr>
              <a:t>minute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017" r="39062" b="7454"/>
          <a:stretch/>
        </p:blipFill>
        <p:spPr>
          <a:xfrm>
            <a:off x="7188200" y="1962151"/>
            <a:ext cx="2946400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79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0 seco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0637172" y="1962151"/>
            <a:ext cx="945259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30</a:t>
            </a:r>
          </a:p>
          <a:p>
            <a:r>
              <a:rPr lang="en-US" dirty="0">
                <a:solidFill>
                  <a:schemeClr val="tx1"/>
                </a:solidFill>
              </a:rPr>
              <a:t>seconds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10" name="Content Placeholder 1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37172" y="1962151"/>
            <a:ext cx="945259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30</a:t>
            </a:r>
          </a:p>
          <a:p>
            <a:r>
              <a:rPr lang="en-US" dirty="0">
                <a:solidFill>
                  <a:schemeClr val="tx1"/>
                </a:solidFill>
              </a:rPr>
              <a:t>seconds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7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co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7391400" cy="147002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/>
            </a:lvl1pPr>
          </a:lstStyle>
          <a:p>
            <a:r>
              <a:rPr lang="en-US" dirty="0"/>
              <a:t>Deconstruction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91400" cy="17526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3" r="36051"/>
          <a:stretch/>
        </p:blipFill>
        <p:spPr>
          <a:xfrm>
            <a:off x="8305800" y="0"/>
            <a:ext cx="36576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3" r="36051"/>
          <a:stretch/>
        </p:blipFill>
        <p:spPr>
          <a:xfrm>
            <a:off x="8305800" y="0"/>
            <a:ext cx="365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4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 minute Bu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0682089" y="1962151"/>
            <a:ext cx="855427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1</a:t>
            </a:r>
          </a:p>
          <a:p>
            <a:r>
              <a:rPr lang="en-US" dirty="0">
                <a:solidFill>
                  <a:schemeClr val="tx1"/>
                </a:solidFill>
              </a:rPr>
              <a:t>minute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10" name="Content Placeholder 1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82089" y="1962151"/>
            <a:ext cx="855427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1</a:t>
            </a:r>
          </a:p>
          <a:p>
            <a:r>
              <a:rPr lang="en-US" dirty="0">
                <a:solidFill>
                  <a:schemeClr val="tx1"/>
                </a:solidFill>
              </a:rPr>
              <a:t>minute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75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inute Bu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0637205" y="1962151"/>
            <a:ext cx="94519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2</a:t>
            </a:r>
          </a:p>
          <a:p>
            <a:r>
              <a:rPr lang="en-US" dirty="0">
                <a:solidFill>
                  <a:schemeClr val="tx1"/>
                </a:solidFill>
              </a:rPr>
              <a:t>minutes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10" name="Content Placeholder 1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37205" y="1962151"/>
            <a:ext cx="94519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2</a:t>
            </a:r>
          </a:p>
          <a:p>
            <a:r>
              <a:rPr lang="en-US" dirty="0">
                <a:solidFill>
                  <a:schemeClr val="tx1"/>
                </a:solidFill>
              </a:rPr>
              <a:t>minutes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37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minute Bu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0637205" y="1962151"/>
            <a:ext cx="94519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3</a:t>
            </a:r>
          </a:p>
          <a:p>
            <a:r>
              <a:rPr lang="en-US" dirty="0">
                <a:solidFill>
                  <a:schemeClr val="tx1"/>
                </a:solidFill>
              </a:rPr>
              <a:t>minutes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10" name="Content Placeholder 1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37205" y="1962151"/>
            <a:ext cx="94519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3</a:t>
            </a:r>
          </a:p>
          <a:p>
            <a:r>
              <a:rPr lang="en-US" dirty="0">
                <a:solidFill>
                  <a:schemeClr val="tx1"/>
                </a:solidFill>
              </a:rPr>
              <a:t>minutes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66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minute Bu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0637205" y="1962151"/>
            <a:ext cx="94519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5</a:t>
            </a:r>
          </a:p>
          <a:p>
            <a:r>
              <a:rPr lang="en-US" dirty="0">
                <a:solidFill>
                  <a:schemeClr val="tx1"/>
                </a:solidFill>
              </a:rPr>
              <a:t>minutes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10" name="Content Placeholder 1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37205" y="1962151"/>
            <a:ext cx="94519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5</a:t>
            </a:r>
          </a:p>
          <a:p>
            <a:r>
              <a:rPr lang="en-US" dirty="0">
                <a:solidFill>
                  <a:schemeClr val="tx1"/>
                </a:solidFill>
              </a:rPr>
              <a:t>minutes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76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minute Bu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0637205" y="1962151"/>
            <a:ext cx="94519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10</a:t>
            </a:r>
          </a:p>
          <a:p>
            <a:r>
              <a:rPr lang="en-US" dirty="0">
                <a:solidFill>
                  <a:schemeClr val="tx1"/>
                </a:solidFill>
              </a:rPr>
              <a:t>minutes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10" name="Content Placeholder 1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37205" y="1962151"/>
            <a:ext cx="94519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10</a:t>
            </a:r>
          </a:p>
          <a:p>
            <a:r>
              <a:rPr lang="en-US" dirty="0">
                <a:solidFill>
                  <a:schemeClr val="tx1"/>
                </a:solidFill>
              </a:rPr>
              <a:t>minutes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73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minute Bu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0637205" y="1962151"/>
            <a:ext cx="94519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15</a:t>
            </a:r>
          </a:p>
          <a:p>
            <a:r>
              <a:rPr lang="en-US" dirty="0">
                <a:solidFill>
                  <a:schemeClr val="tx1"/>
                </a:solidFill>
              </a:rPr>
              <a:t>minutes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10" name="Content Placeholder 1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37205" y="1962151"/>
            <a:ext cx="94519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15</a:t>
            </a:r>
          </a:p>
          <a:p>
            <a:r>
              <a:rPr lang="en-US" dirty="0">
                <a:solidFill>
                  <a:schemeClr val="tx1"/>
                </a:solidFill>
              </a:rPr>
              <a:t>minutes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43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 minute Bu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0637205" y="1962151"/>
            <a:ext cx="94519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30</a:t>
            </a:r>
          </a:p>
          <a:p>
            <a:r>
              <a:rPr lang="en-US" dirty="0">
                <a:solidFill>
                  <a:schemeClr val="tx1"/>
                </a:solidFill>
              </a:rPr>
              <a:t>minutes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10" name="Content Placeholder 1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37205" y="1962151"/>
            <a:ext cx="94519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30</a:t>
            </a:r>
          </a:p>
          <a:p>
            <a:r>
              <a:rPr lang="en-US" dirty="0">
                <a:solidFill>
                  <a:schemeClr val="tx1"/>
                </a:solidFill>
              </a:rPr>
              <a:t>minutes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05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plain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1109"/>
            <a:ext cx="5384800" cy="44741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1417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0 seco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 userDrawn="1"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637172" y="1962151"/>
            <a:ext cx="945259" cy="9335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30</a:t>
            </a:r>
          </a:p>
          <a:p>
            <a:r>
              <a:rPr lang="en-US" dirty="0">
                <a:solidFill>
                  <a:schemeClr val="tx1"/>
                </a:solidFill>
              </a:rPr>
              <a:t>seconds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017" r="39062" b="7454"/>
          <a:stretch/>
        </p:blipFill>
        <p:spPr>
          <a:xfrm>
            <a:off x="7188200" y="1962151"/>
            <a:ext cx="2946400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21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30 seco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 userDrawn="1"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637172" y="1962151"/>
            <a:ext cx="945259" cy="9335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30</a:t>
            </a:r>
          </a:p>
          <a:p>
            <a:r>
              <a:rPr lang="en-US" dirty="0">
                <a:solidFill>
                  <a:schemeClr val="tx1"/>
                </a:solidFill>
              </a:rPr>
              <a:t>seconds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017" r="39062" b="7454"/>
          <a:stretch/>
        </p:blipFill>
        <p:spPr>
          <a:xfrm>
            <a:off x="7188200" y="1962151"/>
            <a:ext cx="2946400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9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2"/>
            <a:ext cx="10287000" cy="365125"/>
          </a:xfrm>
          <a:noFill/>
        </p:spPr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0109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30 seco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 userDrawn="1"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637172" y="1962151"/>
            <a:ext cx="945259" cy="9335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30</a:t>
            </a:r>
          </a:p>
          <a:p>
            <a:r>
              <a:rPr lang="en-US" dirty="0">
                <a:solidFill>
                  <a:schemeClr val="tx1"/>
                </a:solidFill>
              </a:rPr>
              <a:t>seconds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017" r="39062" b="7454"/>
          <a:stretch/>
        </p:blipFill>
        <p:spPr>
          <a:xfrm>
            <a:off x="7188200" y="1962151"/>
            <a:ext cx="2946400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31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 minute Bu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 userDrawn="1"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682089" y="1962151"/>
            <a:ext cx="855427" cy="9335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1</a:t>
            </a:r>
          </a:p>
          <a:p>
            <a:r>
              <a:rPr lang="en-US" dirty="0">
                <a:solidFill>
                  <a:schemeClr val="tx1"/>
                </a:solidFill>
              </a:rPr>
              <a:t>minute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017" r="39062" b="7454"/>
          <a:stretch/>
        </p:blipFill>
        <p:spPr>
          <a:xfrm>
            <a:off x="7188200" y="1962151"/>
            <a:ext cx="2946400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67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ild Time - 1 min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1109"/>
            <a:ext cx="5384800" cy="447419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2" t="21342" r="15441" b="17525"/>
          <a:stretch/>
        </p:blipFill>
        <p:spPr>
          <a:xfrm>
            <a:off x="6705600" y="1788539"/>
            <a:ext cx="4876800" cy="446539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39000" y="181987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5006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ild Time - 2 min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1109"/>
            <a:ext cx="5384800" cy="447419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2" t="20029" r="9378" b="18188"/>
          <a:stretch/>
        </p:blipFill>
        <p:spPr>
          <a:xfrm>
            <a:off x="6705600" y="1930337"/>
            <a:ext cx="4595812" cy="399573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010400" y="190890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4888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ild Time -  3 min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1109"/>
            <a:ext cx="5384800" cy="447419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0915"/>
            <a:ext cx="9191625" cy="68484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467600" y="18288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92742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ild Time - 5 min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1109"/>
            <a:ext cx="5384800" cy="447419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304800"/>
            <a:ext cx="9191625" cy="684847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086600" y="17526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92742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ild Time - 8 min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68300"/>
            <a:ext cx="99240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1109"/>
            <a:ext cx="5384800" cy="447419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Box 8"/>
          <p:cNvSpPr txBox="1"/>
          <p:nvPr userDrawn="1"/>
        </p:nvSpPr>
        <p:spPr>
          <a:xfrm>
            <a:off x="7010400" y="181987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92742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Exam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1109"/>
            <a:ext cx="5384800" cy="447419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5954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0 seco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 userDrawn="1"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637172" y="1962151"/>
            <a:ext cx="945259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30</a:t>
            </a:r>
          </a:p>
          <a:p>
            <a:r>
              <a:rPr lang="en-US" dirty="0">
                <a:solidFill>
                  <a:schemeClr val="tx1"/>
                </a:solidFill>
              </a:rPr>
              <a:t>seconds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1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minute Bu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 userDrawn="1"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682089" y="1962151"/>
            <a:ext cx="855427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1</a:t>
            </a:r>
          </a:p>
          <a:p>
            <a:r>
              <a:rPr lang="en-US" dirty="0">
                <a:solidFill>
                  <a:schemeClr val="tx1"/>
                </a:solidFill>
              </a:rPr>
              <a:t>minute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7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0"/>
            <a:ext cx="6258609" cy="290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41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inute Bu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 userDrawn="1"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637205" y="1962151"/>
            <a:ext cx="94519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3</a:t>
            </a:r>
          </a:p>
          <a:p>
            <a:r>
              <a:rPr lang="en-US" dirty="0">
                <a:solidFill>
                  <a:schemeClr val="tx1"/>
                </a:solidFill>
              </a:rPr>
              <a:t>minutes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56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minute Bu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 userDrawn="1"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637205" y="1962151"/>
            <a:ext cx="94519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5</a:t>
            </a:r>
          </a:p>
          <a:p>
            <a:r>
              <a:rPr lang="en-US" dirty="0">
                <a:solidFill>
                  <a:schemeClr val="tx1"/>
                </a:solidFill>
              </a:rPr>
              <a:t>minutes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47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 minute Bu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 userDrawn="1"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637205" y="1962151"/>
            <a:ext cx="94519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10</a:t>
            </a:r>
          </a:p>
          <a:p>
            <a:r>
              <a:rPr lang="en-US" dirty="0">
                <a:solidFill>
                  <a:schemeClr val="tx1"/>
                </a:solidFill>
              </a:rPr>
              <a:t>minutes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12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 minute Bu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 userDrawn="1"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637205" y="1962151"/>
            <a:ext cx="94519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15</a:t>
            </a:r>
          </a:p>
          <a:p>
            <a:r>
              <a:rPr lang="en-US" dirty="0">
                <a:solidFill>
                  <a:schemeClr val="tx1"/>
                </a:solidFill>
              </a:rPr>
              <a:t>minutes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6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0 minute Bu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1" r="6951" b="3801"/>
          <a:stretch/>
        </p:blipFill>
        <p:spPr>
          <a:xfrm rot="5400000">
            <a:off x="7657584" y="1809236"/>
            <a:ext cx="3771901" cy="4077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 userDrawn="1">
            <p:ph sz="quarter" idx="14"/>
          </p:nvPr>
        </p:nvSpPr>
        <p:spPr>
          <a:xfrm>
            <a:off x="609602" y="1962151"/>
            <a:ext cx="6350493" cy="37719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857"/>
            </a:lvl1pPr>
            <a:lvl2pPr>
              <a:defRPr sz="2571"/>
            </a:lvl2pPr>
            <a:lvl3pPr>
              <a:defRPr sz="2000"/>
            </a:lvl3pPr>
            <a:lvl4pPr>
              <a:defRPr sz="1714"/>
            </a:lvl4pPr>
            <a:lvl5pPr>
              <a:defRPr sz="17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637205" y="1962151"/>
            <a:ext cx="94519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>
                <a:solidFill>
                  <a:schemeClr val="tx1"/>
                </a:solidFill>
              </a:rPr>
              <a:t>30</a:t>
            </a:r>
          </a:p>
          <a:p>
            <a:r>
              <a:rPr lang="en-US" dirty="0">
                <a:solidFill>
                  <a:schemeClr val="tx1"/>
                </a:solidFill>
              </a:rPr>
              <a:t>minutes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37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xplain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1109"/>
            <a:ext cx="5384800" cy="44741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74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1109"/>
            <a:ext cx="5384800" cy="447419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91109"/>
            <a:ext cx="5384800" cy="447419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800"/>
            </a:lvl1pPr>
          </a:lstStyle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16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ild Time - 1 min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1109"/>
            <a:ext cx="5384800" cy="447419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2" t="21342" r="15441" b="17525"/>
          <a:stretch/>
        </p:blipFill>
        <p:spPr>
          <a:xfrm>
            <a:off x="6705600" y="1788539"/>
            <a:ext cx="4876800" cy="4465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0" y="181987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1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2" t="21342" r="15441" b="17525"/>
          <a:stretch/>
        </p:blipFill>
        <p:spPr>
          <a:xfrm>
            <a:off x="6705600" y="1788539"/>
            <a:ext cx="4876800" cy="44653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239000" y="181987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076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ild Time - 2 min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1109"/>
            <a:ext cx="5384800" cy="447419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2" t="20029" r="9378" b="18188"/>
          <a:stretch/>
        </p:blipFill>
        <p:spPr>
          <a:xfrm>
            <a:off x="6705600" y="1930337"/>
            <a:ext cx="4595812" cy="39957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400" y="190890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2" t="20029" r="9378" b="18188"/>
          <a:stretch/>
        </p:blipFill>
        <p:spPr>
          <a:xfrm>
            <a:off x="6705600" y="1930337"/>
            <a:ext cx="4595812" cy="399573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010400" y="190890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253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ild Time -  3 min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1109"/>
            <a:ext cx="5384800" cy="447419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0915"/>
            <a:ext cx="9191625" cy="6848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7600" y="18288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0915"/>
            <a:ext cx="9191625" cy="68484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467600" y="18288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1772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ild Time - 5 min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1109"/>
            <a:ext cx="5384800" cy="447419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‹#›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t="20028" r="7980" b="17663"/>
          <a:stretch/>
        </p:blipFill>
        <p:spPr>
          <a:xfrm>
            <a:off x="6400800" y="1676401"/>
            <a:ext cx="5257800" cy="4267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86600" y="17526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5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304800"/>
            <a:ext cx="9191625" cy="68484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086600" y="17526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2255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11838802" y="6561137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4205" y="6492875"/>
            <a:ext cx="47779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2C99D6E0-09BC-4966-8E38-57502BF05825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249" y="274639"/>
            <a:ext cx="814301" cy="720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10972800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262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3" r:id="rId30"/>
    <p:sldLayoutId id="2147483715" r:id="rId31"/>
    <p:sldLayoutId id="2147483661" r:id="rId32"/>
    <p:sldLayoutId id="2147483673" r:id="rId33"/>
    <p:sldLayoutId id="2147483676" r:id="rId34"/>
    <p:sldLayoutId id="2147483674" r:id="rId35"/>
    <p:sldLayoutId id="2147483675" r:id="rId36"/>
    <p:sldLayoutId id="2147483672" r:id="rId37"/>
    <p:sldLayoutId id="2147483677" r:id="rId38"/>
    <p:sldLayoutId id="2147483678" r:id="rId39"/>
    <p:sldLayoutId id="2147483662" r:id="rId40"/>
    <p:sldLayoutId id="2147483667" r:id="rId41"/>
    <p:sldLayoutId id="2147483665" r:id="rId42"/>
    <p:sldLayoutId id="2147483668" r:id="rId43"/>
    <p:sldLayoutId id="2147483669" r:id="rId44"/>
    <p:sldLayoutId id="2147483680" r:id="rId4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AU" sz="4000" dirty="0"/>
              <a:t>Housekeeping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6" t="2722" r="34492" b="6381"/>
          <a:stretch/>
        </p:blipFill>
        <p:spPr>
          <a:xfrm>
            <a:off x="5231904" y="304800"/>
            <a:ext cx="5760640" cy="63246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AU" sz="2400" dirty="0"/>
          </a:p>
          <a:p>
            <a:r>
              <a:rPr lang="en-AU" sz="2400" dirty="0"/>
              <a:t>Phones in session</a:t>
            </a:r>
          </a:p>
          <a:p>
            <a:endParaRPr lang="en-AU" sz="2400" dirty="0"/>
          </a:p>
          <a:p>
            <a:r>
              <a:rPr lang="en-AU" sz="2400" dirty="0"/>
              <a:t>Lego Sets</a:t>
            </a:r>
          </a:p>
          <a:p>
            <a:endParaRPr lang="en-AU" sz="2400" dirty="0"/>
          </a:p>
          <a:p>
            <a:r>
              <a:rPr lang="en-AU" sz="2400" dirty="0"/>
              <a:t>Booklets</a:t>
            </a:r>
          </a:p>
          <a:p>
            <a:endParaRPr lang="en-AU" sz="2400" dirty="0"/>
          </a:p>
          <a:p>
            <a:r>
              <a:rPr lang="en-AU" sz="2400" dirty="0"/>
              <a:t>Other housekeeping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1</a:t>
            </a:fld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C1CE1B-1653-45DD-9298-5A62D794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89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0E1C5C9-46CC-45F2-855E-D2E51CE49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0" r="13125" b="6887"/>
          <a:stretch/>
        </p:blipFill>
        <p:spPr bwMode="auto">
          <a:xfrm>
            <a:off x="6324600" y="966981"/>
            <a:ext cx="5867400" cy="538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F7CEC6-4659-477D-B773-61F8022B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22E16-3CDD-497C-B37B-C3241E8F00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Permission 1: Permission to Play</a:t>
            </a:r>
          </a:p>
          <a:p>
            <a:endParaRPr lang="en-AU" dirty="0"/>
          </a:p>
          <a:p>
            <a:r>
              <a:rPr lang="en-AU" dirty="0"/>
              <a:t>LSP often takes participants from a comfort zone to a place of uncertainty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BA27F-831C-4DD4-8209-3311C66D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BCBDB3-FFBA-4B2B-8F77-84599F43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8927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Practice: Metaphors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Purpose driven Lego® building creates visual metaphors</a:t>
            </a:r>
          </a:p>
          <a:p>
            <a:pPr lvl="1"/>
            <a:r>
              <a:rPr lang="en-US" sz="2000" dirty="0"/>
              <a:t>Metaphors communicate complexity</a:t>
            </a:r>
          </a:p>
          <a:p>
            <a:pPr lvl="1"/>
            <a:r>
              <a:rPr lang="en-US" sz="2000" dirty="0"/>
              <a:t>Evoke concepts</a:t>
            </a:r>
          </a:p>
          <a:p>
            <a:pPr lvl="1"/>
            <a:r>
              <a:rPr lang="en-US" sz="2000" dirty="0"/>
              <a:t>Simplify ideas and patterns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Builder assigns the meaning</a:t>
            </a:r>
          </a:p>
          <a:p>
            <a:pPr lvl="1"/>
            <a:r>
              <a:rPr lang="en-US" sz="2000" dirty="0"/>
              <a:t>No one else can tell you what your model means</a:t>
            </a:r>
          </a:p>
          <a:p>
            <a:pPr lvl="1"/>
            <a:r>
              <a:rPr lang="en-US" sz="2000" dirty="0"/>
              <a:t>It is because you say it is.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9" t="19876" r="20807" b="22981"/>
          <a:stretch/>
        </p:blipFill>
        <p:spPr>
          <a:xfrm rot="5400000">
            <a:off x="6612003" y="1690688"/>
            <a:ext cx="4555994" cy="4475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1469" y="5817884"/>
            <a:ext cx="21781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Cognitive Dissonance</a:t>
            </a:r>
            <a:endParaRPr lang="en-AU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CEF2AF-9891-41CE-A00D-D99B9D2A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4426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Model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Metaphors communicate complex ideas and expressions that can be difficult to explain in plain words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The Challenge</a:t>
            </a:r>
            <a:r>
              <a:rPr lang="en-US" dirty="0"/>
              <a:t>: Bringing life to metaphors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Rules</a:t>
            </a:r>
          </a:p>
          <a:p>
            <a:r>
              <a:rPr lang="en-US" dirty="0"/>
              <a:t>Select a model from the list</a:t>
            </a:r>
          </a:p>
          <a:p>
            <a:r>
              <a:rPr lang="en-US" dirty="0"/>
              <a:t>Build the model as illustrated on the guide</a:t>
            </a:r>
          </a:p>
          <a:p>
            <a:r>
              <a:rPr lang="en-US" dirty="0"/>
              <a:t>The model must look like one on the page</a:t>
            </a:r>
          </a:p>
          <a:p>
            <a:r>
              <a:rPr lang="en-US" dirty="0"/>
              <a:t>Help from others is allowed</a:t>
            </a:r>
          </a:p>
          <a:p>
            <a:r>
              <a:rPr lang="en-US" dirty="0"/>
              <a:t>Build in good spirit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12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AD892-9D4C-4D68-AF77-BF4853C9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162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98368" y="51448"/>
            <a:ext cx="1117432" cy="1091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13</a:t>
            </a:fld>
            <a:endParaRPr lang="en-AU"/>
          </a:p>
        </p:txBody>
      </p:sp>
      <p:sp>
        <p:nvSpPr>
          <p:cNvPr id="26" name="Rectangle 25"/>
          <p:cNvSpPr/>
          <p:nvPr/>
        </p:nvSpPr>
        <p:spPr>
          <a:xfrm>
            <a:off x="1525381" y="252274"/>
            <a:ext cx="9616456" cy="200299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25381" y="4574516"/>
            <a:ext cx="9616456" cy="200299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25381" y="2413395"/>
            <a:ext cx="9616456" cy="200299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6" t="8500" r="19929" b="14069"/>
          <a:stretch/>
        </p:blipFill>
        <p:spPr>
          <a:xfrm>
            <a:off x="8988646" y="2345971"/>
            <a:ext cx="1927778" cy="21084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8" t="38631" r="12261" b="9500"/>
          <a:stretch/>
        </p:blipFill>
        <p:spPr>
          <a:xfrm>
            <a:off x="4736497" y="2470855"/>
            <a:ext cx="3501295" cy="17598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t="25000" r="54967" b="35577"/>
          <a:stretch/>
        </p:blipFill>
        <p:spPr>
          <a:xfrm>
            <a:off x="2790894" y="2456530"/>
            <a:ext cx="1168398" cy="105420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8" t="27066" r="13506" b="33511"/>
          <a:stretch/>
        </p:blipFill>
        <p:spPr>
          <a:xfrm>
            <a:off x="2642494" y="3464249"/>
            <a:ext cx="1465198" cy="105420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252662" y="6559301"/>
            <a:ext cx="9889175" cy="212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All models rendered in </a:t>
            </a:r>
            <a:r>
              <a:rPr lang="en-US" sz="600" dirty="0" err="1"/>
              <a:t>Mecabricks</a:t>
            </a:r>
            <a:r>
              <a:rPr lang="en-US" sz="600" dirty="0"/>
              <a:t> http://www.mecabricks.com/</a:t>
            </a:r>
          </a:p>
        </p:txBody>
      </p:sp>
      <p:sp>
        <p:nvSpPr>
          <p:cNvPr id="35" name="Oval 34"/>
          <p:cNvSpPr/>
          <p:nvPr/>
        </p:nvSpPr>
        <p:spPr>
          <a:xfrm>
            <a:off x="1050163" y="713558"/>
            <a:ext cx="959327" cy="9593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1050163" y="2871123"/>
            <a:ext cx="959327" cy="9593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1050163" y="5028687"/>
            <a:ext cx="959327" cy="959327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rebuchet MS" panose="020B0603020202020204" pitchFamily="34" charset="0"/>
              </a:rPr>
              <a:t>3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2" t="32855" r="14104" b="13097"/>
          <a:stretch/>
        </p:blipFill>
        <p:spPr>
          <a:xfrm>
            <a:off x="2009490" y="4945735"/>
            <a:ext cx="2411147" cy="12540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9" r="35343"/>
          <a:stretch/>
        </p:blipFill>
        <p:spPr>
          <a:xfrm>
            <a:off x="5761832" y="4246110"/>
            <a:ext cx="1037744" cy="231319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3" r="25737"/>
          <a:stretch/>
        </p:blipFill>
        <p:spPr>
          <a:xfrm>
            <a:off x="9048945" y="4329210"/>
            <a:ext cx="1416685" cy="23582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0" r="24017"/>
          <a:stretch/>
        </p:blipFill>
        <p:spPr>
          <a:xfrm>
            <a:off x="2610794" y="286779"/>
            <a:ext cx="1528598" cy="21084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19907" r="29201" b="4000"/>
          <a:stretch/>
        </p:blipFill>
        <p:spPr>
          <a:xfrm>
            <a:off x="8690081" y="85800"/>
            <a:ext cx="2303130" cy="21084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35259" r="20405" b="14000"/>
          <a:stretch/>
        </p:blipFill>
        <p:spPr>
          <a:xfrm>
            <a:off x="4791304" y="174168"/>
            <a:ext cx="3391680" cy="19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82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builder gives meaning to the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/>
              <a:t>The Challenge: </a:t>
            </a:r>
            <a:br>
              <a:rPr lang="en-US" sz="2600" b="1" dirty="0"/>
            </a:br>
            <a:r>
              <a:rPr lang="en-US" sz="2600" b="1" dirty="0"/>
              <a:t>Bringing life to metaphors</a:t>
            </a:r>
          </a:p>
          <a:p>
            <a:r>
              <a:rPr lang="en-US" sz="2600" dirty="0"/>
              <a:t>Adjust the model so that the metaphor expresses an answer to the question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brings happiness to your play?</a:t>
            </a:r>
            <a:endParaRPr lang="en-US" sz="3200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Rules</a:t>
            </a:r>
          </a:p>
          <a:p>
            <a:r>
              <a:rPr lang="en-US" sz="2600" dirty="0"/>
              <a:t>Add / delete from the model. </a:t>
            </a:r>
          </a:p>
          <a:p>
            <a:r>
              <a:rPr lang="en-US" sz="2600" dirty="0"/>
              <a:t>Create a scene if required</a:t>
            </a:r>
          </a:p>
          <a:p>
            <a:r>
              <a:rPr lang="en-US" sz="2600" dirty="0"/>
              <a:t>You can exaggerate and be dramatic</a:t>
            </a:r>
          </a:p>
          <a:p>
            <a:r>
              <a:rPr lang="en-US" sz="2600" dirty="0"/>
              <a:t>If you feel stuck – start building</a:t>
            </a:r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14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CBBF2A-7AC7-47E8-91F4-3C8EAA1B6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7341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Builder owns the meaning of the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Clarification may be sought as to the meaning of a brick, </a:t>
            </a:r>
            <a:r>
              <a:rPr lang="en-US" dirty="0" err="1"/>
              <a:t>colour</a:t>
            </a:r>
            <a:r>
              <a:rPr lang="en-US" dirty="0"/>
              <a:t> or a motif</a:t>
            </a:r>
          </a:p>
          <a:p>
            <a:pPr lvl="1"/>
            <a:endParaRPr lang="en-US" dirty="0"/>
          </a:p>
          <a:p>
            <a:r>
              <a:rPr lang="en-US" dirty="0"/>
              <a:t>Explanations can range in depth and insight</a:t>
            </a:r>
          </a:p>
          <a:p>
            <a:pPr lvl="1"/>
            <a:r>
              <a:rPr lang="en-US" dirty="0"/>
              <a:t>It’s always fair to say “I like the brick” or “It’s the only brick I could find”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6" t="12247" r="19309" b="6476"/>
          <a:stretch/>
        </p:blipFill>
        <p:spPr>
          <a:xfrm>
            <a:off x="7176120" y="1667566"/>
            <a:ext cx="3482094" cy="3851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6080" y="5518973"/>
            <a:ext cx="41902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If you weren’t told the story was “Helping others up”, how did you see the model?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15</a:t>
            </a:fld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0D0530-7DFE-4EAC-BF29-7C0F0894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511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builder gives meaning to the model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2" y="1962151"/>
            <a:ext cx="6629398" cy="37719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/>
              <a:t>The Challenge: Bringing life to metaphors</a:t>
            </a:r>
          </a:p>
          <a:p>
            <a:pPr marL="0" indent="0">
              <a:buNone/>
            </a:pPr>
            <a:endParaRPr lang="en-US" sz="2100" b="1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en-US" sz="2400" b="1" dirty="0"/>
              <a:t>Using your model, explain to </a:t>
            </a:r>
            <a:br>
              <a:rPr lang="en-US" sz="2400" b="1" dirty="0"/>
            </a:br>
            <a:r>
              <a:rPr lang="en-US" sz="2400" b="1" dirty="0"/>
              <a:t>the other group members</a:t>
            </a:r>
          </a:p>
          <a:p>
            <a:pPr marL="0" indent="0" algn="ctr">
              <a:buNone/>
            </a:pPr>
            <a:r>
              <a:rPr lang="en-US" sz="4400" dirty="0"/>
              <a:t>“</a:t>
            </a:r>
            <a:r>
              <a:rPr lang="en-US" sz="4000" dirty="0"/>
              <a:t>What brings happiness to your play</a:t>
            </a:r>
            <a:r>
              <a:rPr lang="en-US" sz="4400" dirty="0"/>
              <a:t>?”</a:t>
            </a:r>
            <a:endParaRPr lang="en-US" sz="3200" dirty="0"/>
          </a:p>
          <a:p>
            <a:pPr marL="0" indent="0">
              <a:buNone/>
            </a:pPr>
            <a:endParaRPr lang="en-US" sz="2100" b="1" dirty="0"/>
          </a:p>
          <a:p>
            <a:pPr marL="0" indent="0">
              <a:buNone/>
            </a:pPr>
            <a:r>
              <a:rPr lang="en-US" dirty="0"/>
              <a:t>Rules</a:t>
            </a:r>
          </a:p>
          <a:p>
            <a:r>
              <a:rPr lang="en-US" sz="1400" dirty="0">
                <a:latin typeface="Raleway"/>
              </a:rPr>
              <a:t>Listen with your eyes</a:t>
            </a:r>
          </a:p>
          <a:p>
            <a:r>
              <a:rPr lang="en-US" sz="1400" dirty="0">
                <a:latin typeface="Raleway"/>
              </a:rPr>
              <a:t>Ask questions of the model</a:t>
            </a:r>
          </a:p>
          <a:p>
            <a:r>
              <a:rPr lang="en-US" sz="1400" dirty="0">
                <a:latin typeface="Raleway"/>
              </a:rPr>
              <a:t>The builder owns the meaning</a:t>
            </a:r>
          </a:p>
          <a:p>
            <a:r>
              <a:rPr lang="en-US" sz="1400" dirty="0">
                <a:latin typeface="Raleway"/>
              </a:rPr>
              <a:t>Point to elements of the model as you tell your story</a:t>
            </a:r>
          </a:p>
        </p:txBody>
      </p:sp>
      <p:sp>
        <p:nvSpPr>
          <p:cNvPr id="5" name="Oval 4"/>
          <p:cNvSpPr/>
          <p:nvPr/>
        </p:nvSpPr>
        <p:spPr>
          <a:xfrm>
            <a:off x="10439400" y="1752600"/>
            <a:ext cx="1371600" cy="13716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913C6-CCB0-4674-A0AD-CA3275D8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8417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Deconstruction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Photo op!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17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AA0EA-BF9E-4C33-A404-1EC8831B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4694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0E1C5C9-46CC-45F2-855E-D2E51CE49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0" r="13125" b="6887"/>
          <a:stretch/>
        </p:blipFill>
        <p:spPr bwMode="auto">
          <a:xfrm>
            <a:off x="6324600" y="966981"/>
            <a:ext cx="5867400" cy="538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F7CEC6-4659-477D-B773-61F8022B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22E16-3CDD-497C-B37B-C3241E8F00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Permission 2: Permission to Own </a:t>
            </a:r>
          </a:p>
          <a:p>
            <a:endParaRPr lang="en-AU" dirty="0"/>
          </a:p>
          <a:p>
            <a:r>
              <a:rPr lang="en-AU" dirty="0"/>
              <a:t>Turning the existing into the meaningful through taking (temporary/virtual) ownership</a:t>
            </a: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BA27F-831C-4DD4-8209-3311C66D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BCBDB3-FFBA-4B2B-8F77-84599F43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7258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Projection: Brick Collages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Select either Set A or Set B</a:t>
            </a:r>
          </a:p>
          <a:p>
            <a:pPr lvl="1"/>
            <a:r>
              <a:rPr lang="en-US" dirty="0"/>
              <a:t>Select an additional 10 bricks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Chose bricks that appeal to your eye or feel right in your hand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Trust your first impressions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1F35A3-5F51-48D6-811A-0DD9FD94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434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Playful Reflection with Lego </a:t>
            </a:r>
            <a:r>
              <a:rPr lang="en-US" i="1" dirty="0"/>
              <a:t>Serious</a:t>
            </a:r>
            <a:r>
              <a:rPr lang="en-US" dirty="0"/>
              <a:t> Play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Dr Stephen </a:t>
            </a:r>
            <a:r>
              <a:rPr lang="en-AU" dirty="0" smtClean="0"/>
              <a:t>Dann</a:t>
            </a:r>
          </a:p>
          <a:p>
            <a:r>
              <a:rPr lang="en-AU" dirty="0" smtClean="0"/>
              <a:t>@</a:t>
            </a:r>
            <a:r>
              <a:rPr lang="en-AU" dirty="0" err="1" smtClean="0"/>
              <a:t>stephendann</a:t>
            </a:r>
            <a:endParaRPr lang="en-AU" dirty="0" smtClean="0"/>
          </a:p>
          <a:p>
            <a:r>
              <a:rPr lang="en-AU" dirty="0" smtClean="0"/>
              <a:t>Stephen.dann@anu.edu.au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85800"/>
            <a:ext cx="2376000" cy="96251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2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E46AA-3B01-47B1-BDC8-DDF15F39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@</a:t>
            </a:r>
            <a:r>
              <a:rPr lang="en-AU" dirty="0" err="1"/>
              <a:t>stephendann</a:t>
            </a:r>
            <a:r>
              <a:rPr lang="en-AU" dirty="0"/>
              <a:t> | #</a:t>
            </a:r>
            <a:r>
              <a:rPr lang="en-AU" dirty="0" err="1"/>
              <a:t>legoseriousplay</a:t>
            </a:r>
            <a:r>
              <a:rPr lang="en-AU" dirty="0"/>
              <a:t> | #playlearn19 | @</a:t>
            </a:r>
            <a:r>
              <a:rPr lang="en-AU" dirty="0" err="1"/>
              <a:t>playlearnconf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1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bricks plus 10 more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Set B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24" y="2174875"/>
            <a:ext cx="5303189" cy="3951288"/>
          </a:xfr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9" y="2174875"/>
            <a:ext cx="5303189" cy="395128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20</a:t>
            </a:fld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5D00E0-156B-47BD-BB25-4295595F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1642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Challenge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Using the 15 bricks, build a model to explain an answer to… </a:t>
            </a:r>
          </a:p>
          <a:p>
            <a:pPr marL="0" indent="0" algn="ctr">
              <a:buNone/>
            </a:pPr>
            <a:r>
              <a:rPr lang="en-US" b="1" dirty="0"/>
              <a:t>“What is one new thing that I have learnt from Playful Learning 2019 </a:t>
            </a:r>
            <a:r>
              <a:rPr lang="en-US" b="1" i="1" dirty="0"/>
              <a:t>so far</a:t>
            </a:r>
            <a:r>
              <a:rPr lang="en-US" b="1" dirty="0"/>
              <a:t>?”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Rules</a:t>
            </a:r>
          </a:p>
          <a:p>
            <a:r>
              <a:rPr lang="en-US" sz="1800" dirty="0"/>
              <a:t>Trust your hands</a:t>
            </a:r>
          </a:p>
          <a:p>
            <a:r>
              <a:rPr lang="en-US" sz="1800" dirty="0"/>
              <a:t>Builder owns the meaning of the model</a:t>
            </a:r>
          </a:p>
          <a:p>
            <a:r>
              <a:rPr lang="en-US" sz="1800" dirty="0"/>
              <a:t>If you feel stuck – start building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2" t="20029" r="9378" b="18188"/>
          <a:stretch/>
        </p:blipFill>
        <p:spPr>
          <a:xfrm>
            <a:off x="6705600" y="1930337"/>
            <a:ext cx="4595812" cy="39957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0400" y="190890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3D35D-828C-4000-9391-76CB424D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6932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23333"/>
            <a:ext cx="8230704" cy="6132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to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Project Challenge</a:t>
            </a:r>
            <a:r>
              <a:rPr lang="en-US" dirty="0"/>
              <a:t>: </a:t>
            </a:r>
          </a:p>
          <a:p>
            <a:r>
              <a:rPr lang="en-US" dirty="0"/>
              <a:t>Set the previous model aside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the remaining pieces to create a model </a:t>
            </a:r>
            <a:r>
              <a:rPr lang="en-AU" dirty="0"/>
              <a:t>that you can use to explain an answer to the question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“How can I use this new idea in the next few weeks?”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Rules</a:t>
            </a:r>
          </a:p>
          <a:p>
            <a:r>
              <a:rPr lang="en-US" sz="2400" dirty="0"/>
              <a:t>Exaggeration, drama and humor can help</a:t>
            </a:r>
          </a:p>
          <a:p>
            <a:r>
              <a:rPr lang="en-US" sz="2400" dirty="0"/>
              <a:t>If you feel stuck – start building</a:t>
            </a:r>
          </a:p>
          <a:p>
            <a:r>
              <a:rPr lang="en-US" sz="2400" dirty="0"/>
              <a:t>Use as much or as little of the kit as you want</a:t>
            </a:r>
          </a:p>
          <a:p>
            <a:r>
              <a:rPr lang="en-US" sz="2400" dirty="0"/>
              <a:t>Nothing off the first model though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22</a:t>
            </a:fld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7685766" y="18288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06DD6-8105-421B-B94A-50DCF801D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</a:p>
        </p:txBody>
      </p:sp>
    </p:spTree>
    <p:extLst>
      <p:ext uri="{BB962C8B-B14F-4D97-AF65-F5344CB8AC3E}">
        <p14:creationId xmlns:p14="http://schemas.microsoft.com/office/powerpoint/2010/main" val="180317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the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CEB46-2ADA-40D0-8FDF-0886A96BF1F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dirty="0"/>
              <a:t>Using both models, share your story of what you have learnt, and how you will use that new idea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b="1" dirty="0"/>
              <a:t>Rules</a:t>
            </a:r>
            <a:endParaRPr lang="en-US" b="1" dirty="0"/>
          </a:p>
          <a:p>
            <a:r>
              <a:rPr lang="en-US" sz="2600" dirty="0"/>
              <a:t>Listen with your eyes</a:t>
            </a:r>
          </a:p>
          <a:p>
            <a:r>
              <a:rPr lang="en-US" sz="2600" dirty="0"/>
              <a:t>Ask questions of the model</a:t>
            </a:r>
          </a:p>
          <a:p>
            <a:r>
              <a:rPr lang="en-US" sz="2600" dirty="0"/>
              <a:t>The builder owns the meaning</a:t>
            </a:r>
          </a:p>
          <a:p>
            <a:r>
              <a:rPr lang="en-US" sz="2600" dirty="0"/>
              <a:t>Listen for commonality and divergence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6EF11-53E5-4824-9FAC-1ED68E1FC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7328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Document and Capture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40" y="1600200"/>
            <a:ext cx="5686919" cy="452596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026F57-B643-4B68-BACD-92458F0F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0889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Deconstruction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Second </a:t>
            </a:r>
            <a:r>
              <a:rPr lang="en-US"/>
              <a:t>last time…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42A10-510A-4A96-A131-E65354D6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@</a:t>
            </a:r>
            <a:r>
              <a:rPr lang="en-AU" dirty="0" err="1"/>
              <a:t>stephendann</a:t>
            </a:r>
            <a:r>
              <a:rPr lang="en-AU" dirty="0"/>
              <a:t> | #</a:t>
            </a:r>
            <a:r>
              <a:rPr lang="en-AU" dirty="0" err="1"/>
              <a:t>legoseriousplay</a:t>
            </a:r>
            <a:r>
              <a:rPr lang="en-AU" dirty="0"/>
              <a:t> | #playlearn19 | @</a:t>
            </a:r>
            <a:r>
              <a:rPr lang="en-AU" dirty="0" err="1"/>
              <a:t>playlearnconf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7671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0E1C5C9-46CC-45F2-855E-D2E51CE49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0" r="13125" b="6887"/>
          <a:stretch/>
        </p:blipFill>
        <p:spPr bwMode="auto">
          <a:xfrm>
            <a:off x="6324600" y="966981"/>
            <a:ext cx="5867400" cy="538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F7CEC6-4659-477D-B773-61F8022B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22E16-3CDD-497C-B37B-C3241E8F00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Permission 3: Permission to Use</a:t>
            </a:r>
          </a:p>
          <a:p>
            <a:endParaRPr lang="en-AU" dirty="0"/>
          </a:p>
          <a:p>
            <a:r>
              <a:rPr lang="en-AU" dirty="0"/>
              <a:t>Payload Exercises</a:t>
            </a:r>
          </a:p>
          <a:p>
            <a:pPr lvl="1"/>
            <a:r>
              <a:rPr lang="en-AU" dirty="0"/>
              <a:t>Taking function through fun</a:t>
            </a:r>
          </a:p>
          <a:p>
            <a:pPr lvl="1"/>
            <a:r>
              <a:rPr lang="en-AU" i="1" dirty="0"/>
              <a:t>Play with a purpose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BA27F-831C-4DD4-8209-3311C66D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BCBDB3-FFBA-4B2B-8F77-84599F43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8565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Build: Select these pieces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281" y="1703388"/>
            <a:ext cx="6403439" cy="465931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@</a:t>
            </a:r>
            <a:r>
              <a:rPr lang="en-AU" dirty="0" err="1"/>
              <a:t>stephendann</a:t>
            </a:r>
            <a:r>
              <a:rPr lang="en-AU" dirty="0"/>
              <a:t> | #</a:t>
            </a:r>
            <a:r>
              <a:rPr lang="en-AU" dirty="0" err="1"/>
              <a:t>legoseriousplay</a:t>
            </a:r>
            <a:r>
              <a:rPr lang="en-AU" dirty="0"/>
              <a:t> | #playlearn19 | @</a:t>
            </a:r>
            <a:r>
              <a:rPr lang="en-AU" dirty="0" err="1"/>
              <a:t>playlearnconf</a:t>
            </a:r>
            <a:r>
              <a:rPr lang="en-AU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2932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1930337"/>
            <a:ext cx="4595812" cy="399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Using only those selected pieces…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4400" dirty="0"/>
              <a:t>Build a model to help explain to your groupmates, your experience of this workshop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Rules</a:t>
            </a:r>
          </a:p>
          <a:p>
            <a:r>
              <a:rPr lang="en-US" sz="3200" dirty="0"/>
              <a:t>If you feel stuck – start building</a:t>
            </a:r>
          </a:p>
          <a:p>
            <a:r>
              <a:rPr lang="en-US" sz="3200" dirty="0"/>
              <a:t>Put pieces together, let the story come to you</a:t>
            </a:r>
          </a:p>
          <a:p>
            <a:r>
              <a:rPr lang="en-US" sz="3200" dirty="0"/>
              <a:t>Build to explain to your table mates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@</a:t>
            </a:r>
            <a:r>
              <a:rPr lang="en-AU" dirty="0" err="1"/>
              <a:t>stephendann</a:t>
            </a:r>
            <a:r>
              <a:rPr lang="en-AU" dirty="0"/>
              <a:t> | #</a:t>
            </a:r>
            <a:r>
              <a:rPr lang="en-AU" dirty="0" err="1"/>
              <a:t>legoseriousplay</a:t>
            </a:r>
            <a:r>
              <a:rPr lang="en-AU" dirty="0"/>
              <a:t> | #playlearn19 | @</a:t>
            </a:r>
            <a:r>
              <a:rPr lang="en-AU" dirty="0" err="1"/>
              <a:t>playlearnconf</a:t>
            </a:r>
            <a:r>
              <a:rPr lang="en-AU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1944448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8649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the models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@</a:t>
            </a:r>
            <a:r>
              <a:rPr lang="en-AU" dirty="0" err="1"/>
              <a:t>stephendann</a:t>
            </a:r>
            <a:r>
              <a:rPr lang="en-AU" dirty="0"/>
              <a:t> | #</a:t>
            </a:r>
            <a:r>
              <a:rPr lang="en-AU" dirty="0" err="1"/>
              <a:t>legoseriousplay</a:t>
            </a:r>
            <a:r>
              <a:rPr lang="en-AU" dirty="0"/>
              <a:t> | #playlearn19 | @</a:t>
            </a:r>
            <a:r>
              <a:rPr lang="en-AU" dirty="0" err="1"/>
              <a:t>playlearnconf</a:t>
            </a:r>
            <a:r>
              <a:rPr lang="en-AU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900" b="1" dirty="0"/>
              <a:t>Using the model, explain your experience of the workshop to your table mates</a:t>
            </a:r>
            <a:endParaRPr lang="en-US" sz="40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500" b="1" dirty="0"/>
              <a:t>Rules</a:t>
            </a:r>
            <a:endParaRPr lang="en-US" b="1" dirty="0"/>
          </a:p>
          <a:p>
            <a:r>
              <a:rPr lang="en-US" sz="2600" dirty="0"/>
              <a:t>Listen with your eyes</a:t>
            </a:r>
          </a:p>
          <a:p>
            <a:r>
              <a:rPr lang="en-US" sz="2600" dirty="0"/>
              <a:t>Ask questions of the model</a:t>
            </a:r>
          </a:p>
          <a:p>
            <a:r>
              <a:rPr lang="en-US" sz="2600" dirty="0"/>
              <a:t>The builder owns the meaning</a:t>
            </a:r>
          </a:p>
          <a:p>
            <a:r>
              <a:rPr lang="en-US" sz="2600" dirty="0"/>
              <a:t>Note the commonality and the divergence</a:t>
            </a:r>
          </a:p>
          <a:p>
            <a:r>
              <a:rPr lang="en-US" sz="2600" dirty="0"/>
              <a:t>Story stops, questions start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537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sharing understanding for a shared vision</a:t>
            </a:r>
          </a:p>
          <a:p>
            <a:endParaRPr lang="en-US" dirty="0"/>
          </a:p>
          <a:p>
            <a:r>
              <a:rPr lang="en-US" dirty="0"/>
              <a:t>Talk shop about research</a:t>
            </a:r>
          </a:p>
          <a:p>
            <a:endParaRPr lang="en-US" dirty="0"/>
          </a:p>
          <a:p>
            <a:r>
              <a:rPr lang="en-US" dirty="0"/>
              <a:t>Open new lines of discussion</a:t>
            </a:r>
          </a:p>
          <a:p>
            <a:endParaRPr lang="en-US" dirty="0"/>
          </a:p>
          <a:p>
            <a:r>
              <a:rPr lang="en-US" dirty="0"/>
              <a:t>Play with Lego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3</a:t>
            </a:fld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21558" r="27273" b="13360"/>
          <a:stretch/>
        </p:blipFill>
        <p:spPr>
          <a:xfrm>
            <a:off x="6324600" y="3117059"/>
            <a:ext cx="5943600" cy="31242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93205-CB46-45C7-8AE7-31F4C64CD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47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r="-153" b="7997"/>
          <a:stretch/>
        </p:blipFill>
        <p:spPr>
          <a:xfrm>
            <a:off x="-57463" y="-609599"/>
            <a:ext cx="12218233" cy="7467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30</a:t>
            </a:fld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AD658B-C46D-418E-B672-77423105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7940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x_anu_logo_small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1394" y="5151744"/>
            <a:ext cx="2627501" cy="92838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200" dirty="0"/>
              <a:t>Quick look around for missing pieces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75" y="273050"/>
            <a:ext cx="5853113" cy="585311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AU" dirty="0"/>
          </a:p>
          <a:p>
            <a:pPr algn="ctr"/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31</a:t>
            </a:fld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802F8C-0912-4909-8ED7-CFD8299D0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1956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968A9FD-18F4-4981-B955-10D1D6AA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04DB182-F69F-4124-AA24-68B0EB1F1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91109"/>
            <a:ext cx="4724400" cy="4474195"/>
          </a:xfrm>
        </p:spPr>
        <p:txBody>
          <a:bodyPr/>
          <a:lstStyle/>
          <a:p>
            <a:r>
              <a:rPr lang="en-AU" dirty="0"/>
              <a:t>Dann, S. (2018). Facilitating co-creation experience in the classroom with Lego Serious Play. </a:t>
            </a:r>
            <a:r>
              <a:rPr lang="en-AU" i="1" dirty="0"/>
              <a:t>Australasian Marketing Journal (AMJ)</a:t>
            </a:r>
            <a:r>
              <a:rPr lang="en-AU" dirty="0"/>
              <a:t>, </a:t>
            </a:r>
            <a:r>
              <a:rPr lang="en-AU" i="1" dirty="0"/>
              <a:t>26</a:t>
            </a:r>
            <a:r>
              <a:rPr lang="en-AU" dirty="0"/>
              <a:t>(2), 121-131.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9E67-7C16-43AB-A207-4D2E92A8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1B7B3-194A-47C5-847C-A00C9726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32</a:t>
            </a:fld>
            <a:endParaRPr lang="en-AU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99DBFF1-D6CE-48DF-B2F3-B8D3FA4F9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935054"/>
              </p:ext>
            </p:extLst>
          </p:nvPr>
        </p:nvGraphicFramePr>
        <p:xfrm>
          <a:off x="5850116" y="1691109"/>
          <a:ext cx="5732284" cy="4492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3" imgW="12038040" imgH="9396720" progId="Photoshop.Image.18">
                  <p:embed/>
                </p:oleObj>
              </mc:Choice>
              <mc:Fallback>
                <p:oleObj name="Image" r:id="rId3" imgW="12038040" imgH="93967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50116" y="1691109"/>
                        <a:ext cx="5732284" cy="4492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453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79" y="1842600"/>
            <a:ext cx="2748878" cy="31728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239153" y="2524012"/>
            <a:ext cx="7515026" cy="1638686"/>
            <a:chOff x="3575538" y="2858482"/>
            <a:chExt cx="7515026" cy="1638686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575538" y="2920233"/>
              <a:ext cx="7264739" cy="461665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endPara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3575539" y="3293202"/>
              <a:ext cx="7515025" cy="830997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Roboto Condensed Light" panose="02000000000000000000" pitchFamily="2" charset="0"/>
                </a:rPr>
                <a:t>Stephen.dann@anu.edu.au</a:t>
              </a:r>
              <a:endParaRPr lang="en-A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 Light" panose="02000000000000000000" pitchFamily="2" charset="0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3583929" y="3966477"/>
              <a:ext cx="1216671" cy="461665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endPara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3583928" y="2858482"/>
              <a:ext cx="6010645" cy="461665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Roboto Condensed" panose="02000000000000000000" pitchFamily="2" charset="0"/>
                </a:rPr>
                <a:t>ANU Research School of Management</a:t>
              </a:r>
              <a:endPara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3575538" y="4035503"/>
              <a:ext cx="6010645" cy="461665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Roboto Condensed" panose="02000000000000000000" pitchFamily="2" charset="0"/>
                </a:rPr>
                <a:t>www.rsm.anu.edu.au</a:t>
              </a:r>
              <a:endPara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endParaRPr>
            </a:p>
          </p:txBody>
        </p:sp>
      </p:grpSp>
      <p:cxnSp>
        <p:nvCxnSpPr>
          <p:cNvPr id="5" name="Straight Connector 4"/>
          <p:cNvCxnSpPr>
            <a:cxnSpLocks/>
          </p:cNvCxnSpPr>
          <p:nvPr/>
        </p:nvCxnSpPr>
        <p:spPr>
          <a:xfrm>
            <a:off x="4355505" y="3047428"/>
            <a:ext cx="44958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2x_anu_logo_small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74984" y="5616690"/>
            <a:ext cx="2627501" cy="92838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33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CD398D-DE82-4DEA-85CF-A8909B9D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56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ile:Lego-all-combinations-of-two brick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52" y="1690688"/>
            <a:ext cx="4721295" cy="44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Lego </a:t>
            </a:r>
            <a:r>
              <a:rPr lang="en-US" i="1" dirty="0"/>
              <a:t>Serious </a:t>
            </a:r>
            <a:r>
              <a:rPr lang="en-US" dirty="0"/>
              <a:t>Play?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err="1"/>
              <a:t>Roos</a:t>
            </a:r>
            <a:r>
              <a:rPr lang="en-US" sz="2400" dirty="0"/>
              <a:t> and Victor (the founders)</a:t>
            </a:r>
          </a:p>
          <a:p>
            <a:pPr lvl="1"/>
            <a:r>
              <a:rPr lang="en-US" sz="2000" dirty="0"/>
              <a:t>Method</a:t>
            </a:r>
          </a:p>
          <a:p>
            <a:pPr lvl="1"/>
            <a:r>
              <a:rPr lang="en-US" sz="2000" dirty="0"/>
              <a:t>Process</a:t>
            </a:r>
          </a:p>
          <a:p>
            <a:pPr lvl="1"/>
            <a:r>
              <a:rPr lang="en-US" sz="2000" dirty="0"/>
              <a:t>Language</a:t>
            </a:r>
          </a:p>
          <a:p>
            <a:pPr lvl="1"/>
            <a:r>
              <a:rPr lang="en-US" sz="2000" dirty="0"/>
              <a:t>Service</a:t>
            </a:r>
          </a:p>
          <a:p>
            <a:pPr lvl="1"/>
            <a:r>
              <a:rPr lang="en-US" sz="2000" dirty="0"/>
              <a:t>Framework</a:t>
            </a:r>
          </a:p>
          <a:p>
            <a:pPr lvl="1"/>
            <a:r>
              <a:rPr lang="en-US" sz="2000" dirty="0"/>
              <a:t>Product</a:t>
            </a:r>
          </a:p>
          <a:p>
            <a:pPr lvl="1"/>
            <a:r>
              <a:rPr lang="en-US" sz="2000" dirty="0"/>
              <a:t>Toolkit</a:t>
            </a:r>
          </a:p>
          <a:p>
            <a:pPr lvl="1"/>
            <a:endParaRPr lang="en-US" sz="2000" dirty="0"/>
          </a:p>
          <a:p>
            <a:r>
              <a:rPr lang="en-US" sz="3800" b="1" dirty="0">
                <a:solidFill>
                  <a:srgbClr val="FF0000"/>
                </a:solidFill>
              </a:rPr>
              <a:t>Created at Lego in 1996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sz="1900" dirty="0"/>
          </a:p>
          <a:p>
            <a:r>
              <a:rPr lang="en-US" sz="1900" dirty="0"/>
              <a:t>Patented in 2001</a:t>
            </a:r>
          </a:p>
          <a:p>
            <a:pPr lvl="1"/>
            <a:r>
              <a:rPr lang="en-AU" sz="1600" dirty="0"/>
              <a:t>Victor, B., Roos, J., &amp; Rasmussen, R. (2001). </a:t>
            </a:r>
            <a:r>
              <a:rPr lang="en-AU" sz="1600" i="1" dirty="0"/>
              <a:t>U.S. Patent Application No. 09/772,810</a:t>
            </a:r>
            <a:r>
              <a:rPr lang="en-AU" sz="1600" dirty="0"/>
              <a:t>.</a:t>
            </a:r>
          </a:p>
          <a:p>
            <a:r>
              <a:rPr lang="en-US" sz="1900" dirty="0"/>
              <a:t>Open Source in 2010</a:t>
            </a:r>
            <a:endParaRPr lang="en-AU" sz="1900" dirty="0"/>
          </a:p>
          <a:p>
            <a:pPr lvl="1"/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384032" y="620854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b="1" dirty="0"/>
              <a:t>Two eight</a:t>
            </a:r>
            <a:r>
              <a:rPr lang="en-AU" sz="1100" dirty="0"/>
              <a:t>-stud LEGO bricks of the same </a:t>
            </a:r>
            <a:r>
              <a:rPr lang="en-AU" sz="1100" dirty="0" err="1"/>
              <a:t>color</a:t>
            </a:r>
            <a:r>
              <a:rPr lang="en-AU" sz="1100" dirty="0"/>
              <a:t> can be combined in 24 different ways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007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it 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Facilitator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Makes the challenge</a:t>
            </a:r>
          </a:p>
          <a:p>
            <a:r>
              <a:rPr lang="en-US"/>
              <a:t>Allows time</a:t>
            </a:r>
          </a:p>
          <a:p>
            <a:r>
              <a:rPr lang="en-US"/>
              <a:t>Controls the process</a:t>
            </a:r>
          </a:p>
          <a:p>
            <a:r>
              <a:rPr lang="en-US"/>
              <a:t>Assist the discussion</a:t>
            </a:r>
          </a:p>
          <a:p>
            <a:r>
              <a:rPr lang="en-US"/>
              <a:t>Can assist with the bricks </a:t>
            </a:r>
            <a:br>
              <a:rPr lang="en-US"/>
            </a:br>
            <a:r>
              <a:rPr lang="en-US"/>
              <a:t>and the assembly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Participant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Respond by building a Lego® Model</a:t>
            </a:r>
          </a:p>
          <a:p>
            <a:r>
              <a:rPr lang="en-US"/>
              <a:t>Own the meaning of your model</a:t>
            </a:r>
          </a:p>
          <a:p>
            <a:r>
              <a:rPr lang="en-US"/>
              <a:t>Think with your hands</a:t>
            </a:r>
          </a:p>
          <a:p>
            <a:r>
              <a:rPr lang="en-US"/>
              <a:t>Listen with your eyes</a:t>
            </a:r>
          </a:p>
          <a:p>
            <a:r>
              <a:rPr lang="en-US"/>
              <a:t>Enjoy the experience</a:t>
            </a:r>
            <a:endParaRPr lang="en-AU"/>
          </a:p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CEEAB-9332-4935-8F6A-A37DBB0A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842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Shall we begin?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19" y="1690688"/>
            <a:ext cx="4475162" cy="4475162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908969"/>
            <a:ext cx="5384800" cy="4038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B97F46-2E26-46BB-BC29-277819BB3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841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2" t="21342" r="15441" b="17525"/>
          <a:stretch/>
        </p:blipFill>
        <p:spPr>
          <a:xfrm>
            <a:off x="6705600" y="1788539"/>
            <a:ext cx="4876800" cy="4465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Warmup: The Tower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Build a design that is as tall, elegant and stable as you feel comfortable in making.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Rules</a:t>
            </a:r>
          </a:p>
          <a:p>
            <a:r>
              <a:rPr lang="en-US" dirty="0"/>
              <a:t>Use the baseplate</a:t>
            </a:r>
          </a:p>
          <a:p>
            <a:r>
              <a:rPr lang="en-US" dirty="0"/>
              <a:t>Individual builds</a:t>
            </a:r>
          </a:p>
          <a:p>
            <a:r>
              <a:rPr lang="en-US" dirty="0"/>
              <a:t>Build and rebuild as needed</a:t>
            </a:r>
          </a:p>
          <a:p>
            <a:r>
              <a:rPr lang="en-US" dirty="0"/>
              <a:t>Observe, learn and share</a:t>
            </a:r>
          </a:p>
          <a:p>
            <a:r>
              <a:rPr lang="en-US" dirty="0"/>
              <a:t>Experiment with the bricks</a:t>
            </a:r>
          </a:p>
        </p:txBody>
      </p:sp>
      <p:sp>
        <p:nvSpPr>
          <p:cNvPr id="9" name="AutoShape 4" descr="Image result for bridge"/>
          <p:cNvSpPr>
            <a:spLocks noChangeAspect="1" noChangeArrowheads="1"/>
          </p:cNvSpPr>
          <p:nvPr/>
        </p:nvSpPr>
        <p:spPr bwMode="auto">
          <a:xfrm>
            <a:off x="1679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AutoShape 6" descr="Image result for bridge"/>
          <p:cNvSpPr>
            <a:spLocks noChangeAspect="1" noChangeArrowheads="1"/>
          </p:cNvSpPr>
          <p:nvPr/>
        </p:nvSpPr>
        <p:spPr bwMode="auto">
          <a:xfrm>
            <a:off x="1831975" y="10585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7162800" y="190890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00" t="18474" r="15499" b="17146"/>
          <a:stretch/>
        </p:blipFill>
        <p:spPr>
          <a:xfrm>
            <a:off x="3429000" y="2971800"/>
            <a:ext cx="2175875" cy="15140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7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CDBC0-3540-4E8B-A7D5-1A0599F3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121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Introduce yourself to your group</a:t>
            </a:r>
          </a:p>
          <a:p>
            <a:endParaRPr lang="en-US" dirty="0"/>
          </a:p>
          <a:p>
            <a:r>
              <a:rPr lang="en-US" dirty="0"/>
              <a:t>Explain the story of your tower. </a:t>
            </a:r>
          </a:p>
          <a:p>
            <a:endParaRPr lang="en-US" dirty="0"/>
          </a:p>
          <a:p>
            <a:r>
              <a:rPr lang="en-US" dirty="0"/>
              <a:t>What is special about your tower, and what makes </a:t>
            </a:r>
            <a:r>
              <a:rPr lang="en-US" i="1" dirty="0"/>
              <a:t>your </a:t>
            </a:r>
            <a:r>
              <a:rPr lang="en-US" dirty="0"/>
              <a:t>tower?</a:t>
            </a:r>
          </a:p>
        </p:txBody>
      </p:sp>
      <p:sp>
        <p:nvSpPr>
          <p:cNvPr id="5" name="Oval 4"/>
          <p:cNvSpPr/>
          <p:nvPr/>
        </p:nvSpPr>
        <p:spPr>
          <a:xfrm>
            <a:off x="10439400" y="1752600"/>
            <a:ext cx="1371600" cy="13716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02FF8-51B9-433A-8A77-AB792F8E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302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Deconstruction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Revert models to component parts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6E0-09BC-4966-8E38-57502BF05825}" type="slidenum">
              <a:rPr lang="en-AU" smtClean="0"/>
              <a:t>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DA4B3-C4AA-44DB-ACDE-A74084C0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@stephendann | #legoseriousplay | #playlearn19 | @playlearnconf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70240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shop Presentation template" id="{FC9996C6-3AA5-43D3-8210-C99A4FB20E37}" vid="{F6E6CE5C-8AEE-4840-AB73-9673F7D6DA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TechLauncherWorkshop (2019)</Template>
  <TotalTime>9186</TotalTime>
  <Words>1293</Words>
  <Application>Microsoft Office PowerPoint</Application>
  <PresentationFormat>Widescreen</PresentationFormat>
  <Paragraphs>305</Paragraphs>
  <Slides>33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Raleway</vt:lpstr>
      <vt:lpstr>Roboto Condensed</vt:lpstr>
      <vt:lpstr>Roboto Condensed Light</vt:lpstr>
      <vt:lpstr>Trebuchet MS</vt:lpstr>
      <vt:lpstr>Default Theme</vt:lpstr>
      <vt:lpstr>Image</vt:lpstr>
      <vt:lpstr>Housekeeping</vt:lpstr>
      <vt:lpstr>Playful Reflection with Lego Serious Play</vt:lpstr>
      <vt:lpstr>Goals for the session</vt:lpstr>
      <vt:lpstr>Why Lego Serious Play?</vt:lpstr>
      <vt:lpstr>How it works</vt:lpstr>
      <vt:lpstr>Shall we begin?</vt:lpstr>
      <vt:lpstr>Warmup: The Tower</vt:lpstr>
      <vt:lpstr>The Tower</vt:lpstr>
      <vt:lpstr>Deconstruction</vt:lpstr>
      <vt:lpstr>The Permissions</vt:lpstr>
      <vt:lpstr>Practice: Metaphors</vt:lpstr>
      <vt:lpstr>Making a Model</vt:lpstr>
      <vt:lpstr>PowerPoint Presentation</vt:lpstr>
      <vt:lpstr>The builder gives meaning to the model</vt:lpstr>
      <vt:lpstr>Builder owns the meaning of the model</vt:lpstr>
      <vt:lpstr>The builder gives meaning to the model</vt:lpstr>
      <vt:lpstr>Deconstruction</vt:lpstr>
      <vt:lpstr>The Permissions</vt:lpstr>
      <vt:lpstr>Projection: Brick Collages</vt:lpstr>
      <vt:lpstr>Core bricks plus 10 more</vt:lpstr>
      <vt:lpstr>Build Challenge</vt:lpstr>
      <vt:lpstr>Goals to Outcomes</vt:lpstr>
      <vt:lpstr>Sharing the models</vt:lpstr>
      <vt:lpstr>Document and Capture</vt:lpstr>
      <vt:lpstr>Deconstruction</vt:lpstr>
      <vt:lpstr>The Permissions</vt:lpstr>
      <vt:lpstr>Universal Build: Select these pieces</vt:lpstr>
      <vt:lpstr>The Challenge</vt:lpstr>
      <vt:lpstr>Sharing the models</vt:lpstr>
      <vt:lpstr>Debrief</vt:lpstr>
      <vt:lpstr>Quick look around for missing pieces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Alignment Workshop</dc:title>
  <dc:creator>Dann, Stephen</dc:creator>
  <cp:lastModifiedBy>Stephen Dann</cp:lastModifiedBy>
  <cp:revision>260</cp:revision>
  <cp:lastPrinted>2019-03-20T01:51:54Z</cp:lastPrinted>
  <dcterms:created xsi:type="dcterms:W3CDTF">2017-04-03T14:49:54Z</dcterms:created>
  <dcterms:modified xsi:type="dcterms:W3CDTF">2019-07-21T09:56:34Z</dcterms:modified>
</cp:coreProperties>
</file>